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3"/>
  </p:notesMasterIdLst>
  <p:sldIdLst>
    <p:sldId id="256" r:id="rId2"/>
    <p:sldId id="257" r:id="rId3"/>
    <p:sldId id="258" r:id="rId4"/>
    <p:sldId id="259" r:id="rId5"/>
    <p:sldId id="260" r:id="rId6"/>
    <p:sldId id="261" r:id="rId7"/>
    <p:sldId id="264" r:id="rId8"/>
    <p:sldId id="265" r:id="rId9"/>
    <p:sldId id="266" r:id="rId10"/>
    <p:sldId id="267" r:id="rId11"/>
    <p:sldId id="268" r:id="rId12"/>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709" autoAdjust="0"/>
  </p:normalViewPr>
  <p:slideViewPr>
    <p:cSldViewPr>
      <p:cViewPr varScale="1">
        <p:scale>
          <a:sx n="108" d="100"/>
          <a:sy n="108" d="100"/>
        </p:scale>
        <p:origin x="17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9F79CF-FB6C-4C9A-926F-AF6A58FE47D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1D14DAB-2897-4529-947A-8A76AABC42C3}">
      <dgm:prSet phldrT="[Text]"/>
      <dgm:spPr/>
      <dgm:t>
        <a:bodyPr/>
        <a:lstStyle/>
        <a:p>
          <a:pPr algn="ctr"/>
          <a:r>
            <a:rPr lang="en-US" dirty="0"/>
            <a:t>US Department of Education</a:t>
          </a:r>
        </a:p>
      </dgm:t>
    </dgm:pt>
    <dgm:pt modelId="{D416B3D7-6570-4427-9349-1F12DCC3689C}" type="parTrans" cxnId="{E1D8136F-9E8D-4BA8-BB3E-7458BE344E4E}">
      <dgm:prSet/>
      <dgm:spPr/>
      <dgm:t>
        <a:bodyPr/>
        <a:lstStyle/>
        <a:p>
          <a:pPr algn="ctr"/>
          <a:endParaRPr lang="en-US"/>
        </a:p>
      </dgm:t>
    </dgm:pt>
    <dgm:pt modelId="{160F52CE-7067-4B46-AD62-789E1C61E2F2}" type="sibTrans" cxnId="{E1D8136F-9E8D-4BA8-BB3E-7458BE344E4E}">
      <dgm:prSet/>
      <dgm:spPr/>
      <dgm:t>
        <a:bodyPr/>
        <a:lstStyle/>
        <a:p>
          <a:pPr algn="ctr"/>
          <a:endParaRPr lang="en-US" dirty="0"/>
        </a:p>
      </dgm:t>
    </dgm:pt>
    <dgm:pt modelId="{E49D3B82-0440-4D73-B44E-8012D7D357AF}">
      <dgm:prSet phldrT="[Text]"/>
      <dgm:spPr/>
      <dgm:t>
        <a:bodyPr/>
        <a:lstStyle/>
        <a:p>
          <a:pPr algn="ctr"/>
          <a:r>
            <a:rPr lang="en-US" dirty="0"/>
            <a:t>Texas Education Agency</a:t>
          </a:r>
        </a:p>
      </dgm:t>
    </dgm:pt>
    <dgm:pt modelId="{273813F9-5366-49A7-ACC9-D055229DE680}" type="parTrans" cxnId="{72F7B976-C7DB-4552-ACC4-188A160D08BD}">
      <dgm:prSet/>
      <dgm:spPr/>
      <dgm:t>
        <a:bodyPr/>
        <a:lstStyle/>
        <a:p>
          <a:pPr algn="ctr"/>
          <a:endParaRPr lang="en-US"/>
        </a:p>
      </dgm:t>
    </dgm:pt>
    <dgm:pt modelId="{4B939249-9D66-48D0-9DEE-1417D5CA83CA}" type="sibTrans" cxnId="{72F7B976-C7DB-4552-ACC4-188A160D08BD}">
      <dgm:prSet/>
      <dgm:spPr/>
      <dgm:t>
        <a:bodyPr/>
        <a:lstStyle/>
        <a:p>
          <a:pPr algn="ctr"/>
          <a:endParaRPr lang="en-US" dirty="0"/>
        </a:p>
      </dgm:t>
    </dgm:pt>
    <dgm:pt modelId="{4D5DA152-CC8C-409F-9844-8650000FED9B}">
      <dgm:prSet phldrT="[Text]"/>
      <dgm:spPr/>
      <dgm:t>
        <a:bodyPr/>
        <a:lstStyle/>
        <a:p>
          <a:pPr algn="ctr"/>
          <a:r>
            <a:rPr lang="en-US" dirty="0"/>
            <a:t>Eagle Mountain-Saginaw ISD</a:t>
          </a:r>
        </a:p>
      </dgm:t>
    </dgm:pt>
    <dgm:pt modelId="{17C8CA29-572B-4794-9D4D-4AF810FB4903}" type="parTrans" cxnId="{B6132B33-B342-4CBC-B11D-EF19C48E265E}">
      <dgm:prSet/>
      <dgm:spPr/>
      <dgm:t>
        <a:bodyPr/>
        <a:lstStyle/>
        <a:p>
          <a:pPr algn="ctr"/>
          <a:endParaRPr lang="en-US"/>
        </a:p>
      </dgm:t>
    </dgm:pt>
    <dgm:pt modelId="{7B97DE5A-AA98-4565-BFCF-0FB47B204A37}" type="sibTrans" cxnId="{B6132B33-B342-4CBC-B11D-EF19C48E265E}">
      <dgm:prSet/>
      <dgm:spPr/>
      <dgm:t>
        <a:bodyPr/>
        <a:lstStyle/>
        <a:p>
          <a:pPr algn="ctr"/>
          <a:endParaRPr lang="en-US" dirty="0"/>
        </a:p>
      </dgm:t>
    </dgm:pt>
    <dgm:pt modelId="{6316AD81-1658-4007-82F3-E21E9F5B8EDB}">
      <dgm:prSet phldrT="[Text]"/>
      <dgm:spPr/>
      <dgm:t>
        <a:bodyPr/>
        <a:lstStyle/>
        <a:p>
          <a:pPr algn="ctr"/>
          <a:r>
            <a:rPr lang="en-US" dirty="0"/>
            <a:t>12 Elementary Campuses</a:t>
          </a:r>
        </a:p>
      </dgm:t>
    </dgm:pt>
    <dgm:pt modelId="{0CAEFAC5-C7DE-4E89-A708-7AAAAF875F32}" type="parTrans" cxnId="{D431D23C-4A65-49A8-81FF-39CA16142994}">
      <dgm:prSet/>
      <dgm:spPr/>
      <dgm:t>
        <a:bodyPr/>
        <a:lstStyle/>
        <a:p>
          <a:pPr algn="ctr"/>
          <a:endParaRPr lang="en-US"/>
        </a:p>
      </dgm:t>
    </dgm:pt>
    <dgm:pt modelId="{1808F6BD-538B-4220-A84D-6DB95685FD50}" type="sibTrans" cxnId="{D431D23C-4A65-49A8-81FF-39CA16142994}">
      <dgm:prSet/>
      <dgm:spPr/>
      <dgm:t>
        <a:bodyPr/>
        <a:lstStyle/>
        <a:p>
          <a:pPr algn="ctr"/>
          <a:endParaRPr lang="en-US"/>
        </a:p>
      </dgm:t>
    </dgm:pt>
    <dgm:pt modelId="{27D95A91-A4AC-40BB-8E7B-E3FCE42B2561}" type="pres">
      <dgm:prSet presAssocID="{BF9F79CF-FB6C-4C9A-926F-AF6A58FE47DA}" presName="outerComposite" presStyleCnt="0">
        <dgm:presLayoutVars>
          <dgm:chMax val="5"/>
          <dgm:dir/>
          <dgm:resizeHandles val="exact"/>
        </dgm:presLayoutVars>
      </dgm:prSet>
      <dgm:spPr/>
    </dgm:pt>
    <dgm:pt modelId="{BB18043E-DB9C-4B56-9D50-4973D75FC3CC}" type="pres">
      <dgm:prSet presAssocID="{BF9F79CF-FB6C-4C9A-926F-AF6A58FE47DA}" presName="dummyMaxCanvas" presStyleCnt="0">
        <dgm:presLayoutVars/>
      </dgm:prSet>
      <dgm:spPr/>
    </dgm:pt>
    <dgm:pt modelId="{0D292255-DC2B-4291-B80C-71CC7A60EA4C}" type="pres">
      <dgm:prSet presAssocID="{BF9F79CF-FB6C-4C9A-926F-AF6A58FE47DA}" presName="FourNodes_1" presStyleLbl="node1" presStyleIdx="0" presStyleCnt="4">
        <dgm:presLayoutVars>
          <dgm:bulletEnabled val="1"/>
        </dgm:presLayoutVars>
      </dgm:prSet>
      <dgm:spPr/>
    </dgm:pt>
    <dgm:pt modelId="{87B2B92F-3E60-481C-A990-21D64A377ABF}" type="pres">
      <dgm:prSet presAssocID="{BF9F79CF-FB6C-4C9A-926F-AF6A58FE47DA}" presName="FourNodes_2" presStyleLbl="node1" presStyleIdx="1" presStyleCnt="4">
        <dgm:presLayoutVars>
          <dgm:bulletEnabled val="1"/>
        </dgm:presLayoutVars>
      </dgm:prSet>
      <dgm:spPr/>
    </dgm:pt>
    <dgm:pt modelId="{1B3A48FD-C168-4495-8023-099A3AE753EC}" type="pres">
      <dgm:prSet presAssocID="{BF9F79CF-FB6C-4C9A-926F-AF6A58FE47DA}" presName="FourNodes_3" presStyleLbl="node1" presStyleIdx="2" presStyleCnt="4">
        <dgm:presLayoutVars>
          <dgm:bulletEnabled val="1"/>
        </dgm:presLayoutVars>
      </dgm:prSet>
      <dgm:spPr/>
    </dgm:pt>
    <dgm:pt modelId="{82464953-7FD6-4679-B962-5966F51B036E}" type="pres">
      <dgm:prSet presAssocID="{BF9F79CF-FB6C-4C9A-926F-AF6A58FE47DA}" presName="FourNodes_4" presStyleLbl="node1" presStyleIdx="3" presStyleCnt="4">
        <dgm:presLayoutVars>
          <dgm:bulletEnabled val="1"/>
        </dgm:presLayoutVars>
      </dgm:prSet>
      <dgm:spPr/>
    </dgm:pt>
    <dgm:pt modelId="{AED02907-2805-4167-86ED-2503FC370D24}" type="pres">
      <dgm:prSet presAssocID="{BF9F79CF-FB6C-4C9A-926F-AF6A58FE47DA}" presName="FourConn_1-2" presStyleLbl="fgAccFollowNode1" presStyleIdx="0" presStyleCnt="3">
        <dgm:presLayoutVars>
          <dgm:bulletEnabled val="1"/>
        </dgm:presLayoutVars>
      </dgm:prSet>
      <dgm:spPr/>
    </dgm:pt>
    <dgm:pt modelId="{BE7EE081-D673-4674-AE35-E11C63588106}" type="pres">
      <dgm:prSet presAssocID="{BF9F79CF-FB6C-4C9A-926F-AF6A58FE47DA}" presName="FourConn_2-3" presStyleLbl="fgAccFollowNode1" presStyleIdx="1" presStyleCnt="3">
        <dgm:presLayoutVars>
          <dgm:bulletEnabled val="1"/>
        </dgm:presLayoutVars>
      </dgm:prSet>
      <dgm:spPr/>
    </dgm:pt>
    <dgm:pt modelId="{ADE74A96-0E79-4B9A-B68F-7BB099B03C7F}" type="pres">
      <dgm:prSet presAssocID="{BF9F79CF-FB6C-4C9A-926F-AF6A58FE47DA}" presName="FourConn_3-4" presStyleLbl="fgAccFollowNode1" presStyleIdx="2" presStyleCnt="3">
        <dgm:presLayoutVars>
          <dgm:bulletEnabled val="1"/>
        </dgm:presLayoutVars>
      </dgm:prSet>
      <dgm:spPr/>
    </dgm:pt>
    <dgm:pt modelId="{58643447-1E1F-44A6-A0BF-AF91C71FE3FE}" type="pres">
      <dgm:prSet presAssocID="{BF9F79CF-FB6C-4C9A-926F-AF6A58FE47DA}" presName="FourNodes_1_text" presStyleLbl="node1" presStyleIdx="3" presStyleCnt="4">
        <dgm:presLayoutVars>
          <dgm:bulletEnabled val="1"/>
        </dgm:presLayoutVars>
      </dgm:prSet>
      <dgm:spPr/>
    </dgm:pt>
    <dgm:pt modelId="{48304256-F253-4CFB-B3C9-E2680342F573}" type="pres">
      <dgm:prSet presAssocID="{BF9F79CF-FB6C-4C9A-926F-AF6A58FE47DA}" presName="FourNodes_2_text" presStyleLbl="node1" presStyleIdx="3" presStyleCnt="4">
        <dgm:presLayoutVars>
          <dgm:bulletEnabled val="1"/>
        </dgm:presLayoutVars>
      </dgm:prSet>
      <dgm:spPr/>
    </dgm:pt>
    <dgm:pt modelId="{EA386A8D-5C19-4693-971B-5DCBF2729941}" type="pres">
      <dgm:prSet presAssocID="{BF9F79CF-FB6C-4C9A-926F-AF6A58FE47DA}" presName="FourNodes_3_text" presStyleLbl="node1" presStyleIdx="3" presStyleCnt="4">
        <dgm:presLayoutVars>
          <dgm:bulletEnabled val="1"/>
        </dgm:presLayoutVars>
      </dgm:prSet>
      <dgm:spPr/>
    </dgm:pt>
    <dgm:pt modelId="{6F12EC16-E0D8-4F26-A021-0A11E53817DA}" type="pres">
      <dgm:prSet presAssocID="{BF9F79CF-FB6C-4C9A-926F-AF6A58FE47DA}" presName="FourNodes_4_text" presStyleLbl="node1" presStyleIdx="3" presStyleCnt="4">
        <dgm:presLayoutVars>
          <dgm:bulletEnabled val="1"/>
        </dgm:presLayoutVars>
      </dgm:prSet>
      <dgm:spPr/>
    </dgm:pt>
  </dgm:ptLst>
  <dgm:cxnLst>
    <dgm:cxn modelId="{3E485405-B6B4-4FBF-88A5-98D81D0E4C65}" type="presOf" srcId="{E1D14DAB-2897-4529-947A-8A76AABC42C3}" destId="{0D292255-DC2B-4291-B80C-71CC7A60EA4C}" srcOrd="0" destOrd="0" presId="urn:microsoft.com/office/officeart/2005/8/layout/vProcess5"/>
    <dgm:cxn modelId="{9E0A2331-876D-4169-AD74-1083F3009B77}" type="presOf" srcId="{4D5DA152-CC8C-409F-9844-8650000FED9B}" destId="{EA386A8D-5C19-4693-971B-5DCBF2729941}" srcOrd="1" destOrd="0" presId="urn:microsoft.com/office/officeart/2005/8/layout/vProcess5"/>
    <dgm:cxn modelId="{B6132B33-B342-4CBC-B11D-EF19C48E265E}" srcId="{BF9F79CF-FB6C-4C9A-926F-AF6A58FE47DA}" destId="{4D5DA152-CC8C-409F-9844-8650000FED9B}" srcOrd="2" destOrd="0" parTransId="{17C8CA29-572B-4794-9D4D-4AF810FB4903}" sibTransId="{7B97DE5A-AA98-4565-BFCF-0FB47B204A37}"/>
    <dgm:cxn modelId="{D431D23C-4A65-49A8-81FF-39CA16142994}" srcId="{BF9F79CF-FB6C-4C9A-926F-AF6A58FE47DA}" destId="{6316AD81-1658-4007-82F3-E21E9F5B8EDB}" srcOrd="3" destOrd="0" parTransId="{0CAEFAC5-C7DE-4E89-A708-7AAAAF875F32}" sibTransId="{1808F6BD-538B-4220-A84D-6DB95685FD50}"/>
    <dgm:cxn modelId="{90238F3D-372B-401B-8246-21C424A09D96}" type="presOf" srcId="{E49D3B82-0440-4D73-B44E-8012D7D357AF}" destId="{48304256-F253-4CFB-B3C9-E2680342F573}" srcOrd="1" destOrd="0" presId="urn:microsoft.com/office/officeart/2005/8/layout/vProcess5"/>
    <dgm:cxn modelId="{1BDBBB3F-08EC-4DBC-BFFC-C6F667D0582C}" type="presOf" srcId="{6316AD81-1658-4007-82F3-E21E9F5B8EDB}" destId="{6F12EC16-E0D8-4F26-A021-0A11E53817DA}" srcOrd="1" destOrd="0" presId="urn:microsoft.com/office/officeart/2005/8/layout/vProcess5"/>
    <dgm:cxn modelId="{74BCF262-9115-4BE0-B8E7-CE0437012C1B}" type="presOf" srcId="{4B939249-9D66-48D0-9DEE-1417D5CA83CA}" destId="{BE7EE081-D673-4674-AE35-E11C63588106}" srcOrd="0" destOrd="0" presId="urn:microsoft.com/office/officeart/2005/8/layout/vProcess5"/>
    <dgm:cxn modelId="{E1D8136F-9E8D-4BA8-BB3E-7458BE344E4E}" srcId="{BF9F79CF-FB6C-4C9A-926F-AF6A58FE47DA}" destId="{E1D14DAB-2897-4529-947A-8A76AABC42C3}" srcOrd="0" destOrd="0" parTransId="{D416B3D7-6570-4427-9349-1F12DCC3689C}" sibTransId="{160F52CE-7067-4B46-AD62-789E1C61E2F2}"/>
    <dgm:cxn modelId="{72F7B976-C7DB-4552-ACC4-188A160D08BD}" srcId="{BF9F79CF-FB6C-4C9A-926F-AF6A58FE47DA}" destId="{E49D3B82-0440-4D73-B44E-8012D7D357AF}" srcOrd="1" destOrd="0" parTransId="{273813F9-5366-49A7-ACC9-D055229DE680}" sibTransId="{4B939249-9D66-48D0-9DEE-1417D5CA83CA}"/>
    <dgm:cxn modelId="{84B95B57-55FE-4D2E-A1B9-BB58E2DA61CC}" type="presOf" srcId="{7B97DE5A-AA98-4565-BFCF-0FB47B204A37}" destId="{ADE74A96-0E79-4B9A-B68F-7BB099B03C7F}" srcOrd="0" destOrd="0" presId="urn:microsoft.com/office/officeart/2005/8/layout/vProcess5"/>
    <dgm:cxn modelId="{BC9D4C5A-1CDC-4CE8-B818-79CDA243AEBA}" type="presOf" srcId="{4D5DA152-CC8C-409F-9844-8650000FED9B}" destId="{1B3A48FD-C168-4495-8023-099A3AE753EC}" srcOrd="0" destOrd="0" presId="urn:microsoft.com/office/officeart/2005/8/layout/vProcess5"/>
    <dgm:cxn modelId="{5CABC584-2785-46FF-BFDF-F941E9EBDA0B}" type="presOf" srcId="{E1D14DAB-2897-4529-947A-8A76AABC42C3}" destId="{58643447-1E1F-44A6-A0BF-AF91C71FE3FE}" srcOrd="1" destOrd="0" presId="urn:microsoft.com/office/officeart/2005/8/layout/vProcess5"/>
    <dgm:cxn modelId="{33E0239E-9C7C-46F8-BCBF-643D2EF4E0BA}" type="presOf" srcId="{E49D3B82-0440-4D73-B44E-8012D7D357AF}" destId="{87B2B92F-3E60-481C-A990-21D64A377ABF}" srcOrd="0" destOrd="0" presId="urn:microsoft.com/office/officeart/2005/8/layout/vProcess5"/>
    <dgm:cxn modelId="{F4855FB0-6ED7-4821-869B-D7FE8D7F2FEE}" type="presOf" srcId="{6316AD81-1658-4007-82F3-E21E9F5B8EDB}" destId="{82464953-7FD6-4679-B962-5966F51B036E}" srcOrd="0" destOrd="0" presId="urn:microsoft.com/office/officeart/2005/8/layout/vProcess5"/>
    <dgm:cxn modelId="{5BB488B1-90B0-4305-BDDF-56F039B0D715}" type="presOf" srcId="{BF9F79CF-FB6C-4C9A-926F-AF6A58FE47DA}" destId="{27D95A91-A4AC-40BB-8E7B-E3FCE42B2561}" srcOrd="0" destOrd="0" presId="urn:microsoft.com/office/officeart/2005/8/layout/vProcess5"/>
    <dgm:cxn modelId="{D5809BC8-491D-4327-8ED4-EB699CDA78D8}" type="presOf" srcId="{160F52CE-7067-4B46-AD62-789E1C61E2F2}" destId="{AED02907-2805-4167-86ED-2503FC370D24}" srcOrd="0" destOrd="0" presId="urn:microsoft.com/office/officeart/2005/8/layout/vProcess5"/>
    <dgm:cxn modelId="{DC8FCC9E-1D9F-4670-BB48-A9391FCC8584}" type="presParOf" srcId="{27D95A91-A4AC-40BB-8E7B-E3FCE42B2561}" destId="{BB18043E-DB9C-4B56-9D50-4973D75FC3CC}" srcOrd="0" destOrd="0" presId="urn:microsoft.com/office/officeart/2005/8/layout/vProcess5"/>
    <dgm:cxn modelId="{083E545E-B849-4D90-BD9D-8B6DCC44BACC}" type="presParOf" srcId="{27D95A91-A4AC-40BB-8E7B-E3FCE42B2561}" destId="{0D292255-DC2B-4291-B80C-71CC7A60EA4C}" srcOrd="1" destOrd="0" presId="urn:microsoft.com/office/officeart/2005/8/layout/vProcess5"/>
    <dgm:cxn modelId="{74D178BF-0F2A-443C-9726-E20DF5FFE161}" type="presParOf" srcId="{27D95A91-A4AC-40BB-8E7B-E3FCE42B2561}" destId="{87B2B92F-3E60-481C-A990-21D64A377ABF}" srcOrd="2" destOrd="0" presId="urn:microsoft.com/office/officeart/2005/8/layout/vProcess5"/>
    <dgm:cxn modelId="{C11CEFAF-835B-4C13-A9A4-06923165C90A}" type="presParOf" srcId="{27D95A91-A4AC-40BB-8E7B-E3FCE42B2561}" destId="{1B3A48FD-C168-4495-8023-099A3AE753EC}" srcOrd="3" destOrd="0" presId="urn:microsoft.com/office/officeart/2005/8/layout/vProcess5"/>
    <dgm:cxn modelId="{F3E19247-3BBF-49D0-8179-6526F21E6276}" type="presParOf" srcId="{27D95A91-A4AC-40BB-8E7B-E3FCE42B2561}" destId="{82464953-7FD6-4679-B962-5966F51B036E}" srcOrd="4" destOrd="0" presId="urn:microsoft.com/office/officeart/2005/8/layout/vProcess5"/>
    <dgm:cxn modelId="{0D4C0815-B289-4011-95F2-C8B580A7ACB4}" type="presParOf" srcId="{27D95A91-A4AC-40BB-8E7B-E3FCE42B2561}" destId="{AED02907-2805-4167-86ED-2503FC370D24}" srcOrd="5" destOrd="0" presId="urn:microsoft.com/office/officeart/2005/8/layout/vProcess5"/>
    <dgm:cxn modelId="{3F3EC55E-DC50-40BC-B0D7-AB1D12322E6E}" type="presParOf" srcId="{27D95A91-A4AC-40BB-8E7B-E3FCE42B2561}" destId="{BE7EE081-D673-4674-AE35-E11C63588106}" srcOrd="6" destOrd="0" presId="urn:microsoft.com/office/officeart/2005/8/layout/vProcess5"/>
    <dgm:cxn modelId="{FC884333-CA24-456A-842F-564038DDAF94}" type="presParOf" srcId="{27D95A91-A4AC-40BB-8E7B-E3FCE42B2561}" destId="{ADE74A96-0E79-4B9A-B68F-7BB099B03C7F}" srcOrd="7" destOrd="0" presId="urn:microsoft.com/office/officeart/2005/8/layout/vProcess5"/>
    <dgm:cxn modelId="{827AF3CD-9DC1-47D4-9865-23B43EBFCDDC}" type="presParOf" srcId="{27D95A91-A4AC-40BB-8E7B-E3FCE42B2561}" destId="{58643447-1E1F-44A6-A0BF-AF91C71FE3FE}" srcOrd="8" destOrd="0" presId="urn:microsoft.com/office/officeart/2005/8/layout/vProcess5"/>
    <dgm:cxn modelId="{E8F463B2-D17E-4D5C-BAC2-E8A316670EEB}" type="presParOf" srcId="{27D95A91-A4AC-40BB-8E7B-E3FCE42B2561}" destId="{48304256-F253-4CFB-B3C9-E2680342F573}" srcOrd="9" destOrd="0" presId="urn:microsoft.com/office/officeart/2005/8/layout/vProcess5"/>
    <dgm:cxn modelId="{0A765968-1895-4E65-94AD-14BC3AB74125}" type="presParOf" srcId="{27D95A91-A4AC-40BB-8E7B-E3FCE42B2561}" destId="{EA386A8D-5C19-4693-971B-5DCBF2729941}" srcOrd="10" destOrd="0" presId="urn:microsoft.com/office/officeart/2005/8/layout/vProcess5"/>
    <dgm:cxn modelId="{C67D31AF-74A2-4243-98B6-B5DB4C967BAB}" type="presParOf" srcId="{27D95A91-A4AC-40BB-8E7B-E3FCE42B2561}" destId="{6F12EC16-E0D8-4F26-A021-0A11E53817DA}"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292255-DC2B-4291-B80C-71CC7A60EA4C}">
      <dsp:nvSpPr>
        <dsp:cNvPr id="0" name=""/>
        <dsp:cNvSpPr/>
      </dsp:nvSpPr>
      <dsp:spPr>
        <a:xfrm>
          <a:off x="0" y="0"/>
          <a:ext cx="6583680" cy="9957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US Department of Education</a:t>
          </a:r>
        </a:p>
      </dsp:txBody>
      <dsp:txXfrm>
        <a:off x="29163" y="29163"/>
        <a:ext cx="5425092" cy="937385"/>
      </dsp:txXfrm>
    </dsp:sp>
    <dsp:sp modelId="{87B2B92F-3E60-481C-A990-21D64A377ABF}">
      <dsp:nvSpPr>
        <dsp:cNvPr id="0" name=""/>
        <dsp:cNvSpPr/>
      </dsp:nvSpPr>
      <dsp:spPr>
        <a:xfrm>
          <a:off x="551383" y="1176750"/>
          <a:ext cx="6583680" cy="9957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Texas Education Agency</a:t>
          </a:r>
        </a:p>
      </dsp:txBody>
      <dsp:txXfrm>
        <a:off x="580546" y="1205913"/>
        <a:ext cx="5326758" cy="937385"/>
      </dsp:txXfrm>
    </dsp:sp>
    <dsp:sp modelId="{1B3A48FD-C168-4495-8023-099A3AE753EC}">
      <dsp:nvSpPr>
        <dsp:cNvPr id="0" name=""/>
        <dsp:cNvSpPr/>
      </dsp:nvSpPr>
      <dsp:spPr>
        <a:xfrm>
          <a:off x="1094536" y="2353500"/>
          <a:ext cx="6583680" cy="9957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Eagle Mountain-Saginaw ISD</a:t>
          </a:r>
        </a:p>
      </dsp:txBody>
      <dsp:txXfrm>
        <a:off x="1123699" y="2382663"/>
        <a:ext cx="5334987" cy="937385"/>
      </dsp:txXfrm>
    </dsp:sp>
    <dsp:sp modelId="{82464953-7FD6-4679-B962-5966F51B036E}">
      <dsp:nvSpPr>
        <dsp:cNvPr id="0" name=""/>
        <dsp:cNvSpPr/>
      </dsp:nvSpPr>
      <dsp:spPr>
        <a:xfrm>
          <a:off x="1645920" y="3530250"/>
          <a:ext cx="6583680" cy="9957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12 Elementary Campuses</a:t>
          </a:r>
        </a:p>
      </dsp:txBody>
      <dsp:txXfrm>
        <a:off x="1675083" y="3559413"/>
        <a:ext cx="5326758" cy="937385"/>
      </dsp:txXfrm>
    </dsp:sp>
    <dsp:sp modelId="{AED02907-2805-4167-86ED-2503FC370D24}">
      <dsp:nvSpPr>
        <dsp:cNvPr id="0" name=""/>
        <dsp:cNvSpPr/>
      </dsp:nvSpPr>
      <dsp:spPr>
        <a:xfrm>
          <a:off x="5936467" y="762624"/>
          <a:ext cx="647212" cy="647212"/>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dirty="0"/>
        </a:p>
      </dsp:txBody>
      <dsp:txXfrm>
        <a:off x="6082090" y="762624"/>
        <a:ext cx="355966" cy="487027"/>
      </dsp:txXfrm>
    </dsp:sp>
    <dsp:sp modelId="{BE7EE081-D673-4674-AE35-E11C63588106}">
      <dsp:nvSpPr>
        <dsp:cNvPr id="0" name=""/>
        <dsp:cNvSpPr/>
      </dsp:nvSpPr>
      <dsp:spPr>
        <a:xfrm>
          <a:off x="6487850" y="1939374"/>
          <a:ext cx="647212" cy="647212"/>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dirty="0"/>
        </a:p>
      </dsp:txBody>
      <dsp:txXfrm>
        <a:off x="6633473" y="1939374"/>
        <a:ext cx="355966" cy="487027"/>
      </dsp:txXfrm>
    </dsp:sp>
    <dsp:sp modelId="{ADE74A96-0E79-4B9A-B68F-7BB099B03C7F}">
      <dsp:nvSpPr>
        <dsp:cNvPr id="0" name=""/>
        <dsp:cNvSpPr/>
      </dsp:nvSpPr>
      <dsp:spPr>
        <a:xfrm>
          <a:off x="7031004" y="3116124"/>
          <a:ext cx="647212" cy="647212"/>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dirty="0"/>
        </a:p>
      </dsp:txBody>
      <dsp:txXfrm>
        <a:off x="7176627" y="3116124"/>
        <a:ext cx="355966" cy="48702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75C9BF15-0D67-458E-8979-2A5997425C42}" type="datetimeFigureOut">
              <a:rPr lang="en-US" smtClean="0"/>
              <a:pPr/>
              <a:t>6/2/2022</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BAD4BA02-4F4F-488E-9CC3-7E17994C0C89}" type="slidenum">
              <a:rPr lang="en-US" smtClean="0"/>
              <a:pPr/>
              <a:t>‹#›</a:t>
            </a:fld>
            <a:endParaRPr lang="en-US"/>
          </a:p>
        </p:txBody>
      </p:sp>
    </p:spTree>
    <p:extLst>
      <p:ext uri="{BB962C8B-B14F-4D97-AF65-F5344CB8AC3E}">
        <p14:creationId xmlns:p14="http://schemas.microsoft.com/office/powerpoint/2010/main" val="1191808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For 2010-2011, our campus is one six EM-S ISD schools that will receive additional funds for instruction to supplement other funds available to the campuses. These supplemental funds are provided by a federal program called Title l.</a:t>
            </a:r>
          </a:p>
        </p:txBody>
      </p:sp>
      <p:sp>
        <p:nvSpPr>
          <p:cNvPr id="4" name="Slide Number Placeholder 3"/>
          <p:cNvSpPr>
            <a:spLocks noGrp="1"/>
          </p:cNvSpPr>
          <p:nvPr>
            <p:ph type="sldNum" sz="quarter" idx="10"/>
          </p:nvPr>
        </p:nvSpPr>
        <p:spPr/>
        <p:txBody>
          <a:bodyPr/>
          <a:lstStyle/>
          <a:p>
            <a:fld id="{BAD4BA02-4F4F-488E-9CC3-7E17994C0C89}" type="slidenum">
              <a:rPr lang="en-US" smtClean="0"/>
              <a:pPr/>
              <a:t>1</a:t>
            </a:fld>
            <a:endParaRPr lang="en-US"/>
          </a:p>
        </p:txBody>
      </p:sp>
    </p:spTree>
    <p:extLst>
      <p:ext uri="{BB962C8B-B14F-4D97-AF65-F5344CB8AC3E}">
        <p14:creationId xmlns:p14="http://schemas.microsoft.com/office/powerpoint/2010/main" val="1353287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support of </a:t>
            </a:r>
            <a:r>
              <a:rPr lang="en-US" b="1" dirty="0"/>
              <a:t>every staff member </a:t>
            </a:r>
            <a:r>
              <a:rPr lang="en-US" b="0" dirty="0"/>
              <a:t>and </a:t>
            </a:r>
            <a:r>
              <a:rPr lang="en-US" b="1" dirty="0"/>
              <a:t>every parent</a:t>
            </a:r>
            <a:r>
              <a:rPr lang="en-US" b="0" dirty="0"/>
              <a:t> on our campus is needed to make our students and Title l successful. </a:t>
            </a:r>
          </a:p>
          <a:p>
            <a:endParaRPr lang="en-US" b="0" dirty="0"/>
          </a:p>
          <a:p>
            <a:r>
              <a:rPr lang="en-US" b="0" dirty="0"/>
              <a:t>These are ways to help. ( Review list.)</a:t>
            </a:r>
          </a:p>
          <a:p>
            <a:endParaRPr lang="en-US" b="0" dirty="0"/>
          </a:p>
          <a:p>
            <a:r>
              <a:rPr lang="en-US" b="0"/>
              <a:t>Any questions?</a:t>
            </a:r>
            <a:endParaRPr lang="en-US"/>
          </a:p>
        </p:txBody>
      </p:sp>
      <p:sp>
        <p:nvSpPr>
          <p:cNvPr id="4" name="Slide Number Placeholder 3"/>
          <p:cNvSpPr>
            <a:spLocks noGrp="1"/>
          </p:cNvSpPr>
          <p:nvPr>
            <p:ph type="sldNum" sz="quarter" idx="10"/>
          </p:nvPr>
        </p:nvSpPr>
        <p:spPr/>
        <p:txBody>
          <a:bodyPr/>
          <a:lstStyle/>
          <a:p>
            <a:fld id="{BAD4BA02-4F4F-488E-9CC3-7E17994C0C89}" type="slidenum">
              <a:rPr lang="en-US" smtClean="0"/>
              <a:pPr/>
              <a:t>11</a:t>
            </a:fld>
            <a:endParaRPr lang="en-US"/>
          </a:p>
        </p:txBody>
      </p:sp>
    </p:spTree>
    <p:extLst>
      <p:ext uri="{BB962C8B-B14F-4D97-AF65-F5344CB8AC3E}">
        <p14:creationId xmlns:p14="http://schemas.microsoft.com/office/powerpoint/2010/main" val="3216012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Title l is the largest of the federal entitlement programs and the most well known. Every detail of the program is outlined in these two pieces of legislation. </a:t>
            </a:r>
          </a:p>
          <a:p>
            <a:endParaRPr lang="en-US" dirty="0"/>
          </a:p>
          <a:p>
            <a:r>
              <a:rPr lang="en-US" dirty="0"/>
              <a:t>No Child Left Behind, called NCLB, provided direction and a detailed description of requirements tied to the receipt of these funds.  </a:t>
            </a:r>
          </a:p>
        </p:txBody>
      </p:sp>
      <p:sp>
        <p:nvSpPr>
          <p:cNvPr id="4" name="Slide Number Placeholder 3"/>
          <p:cNvSpPr>
            <a:spLocks noGrp="1"/>
          </p:cNvSpPr>
          <p:nvPr>
            <p:ph type="sldNum" sz="quarter" idx="10"/>
          </p:nvPr>
        </p:nvSpPr>
        <p:spPr/>
        <p:txBody>
          <a:bodyPr/>
          <a:lstStyle/>
          <a:p>
            <a:fld id="{BAD4BA02-4F4F-488E-9CC3-7E17994C0C89}" type="slidenum">
              <a:rPr lang="en-US" smtClean="0"/>
              <a:pPr/>
              <a:t>2</a:t>
            </a:fld>
            <a:endParaRPr lang="en-US"/>
          </a:p>
        </p:txBody>
      </p:sp>
    </p:spTree>
    <p:extLst>
      <p:ext uri="{BB962C8B-B14F-4D97-AF65-F5344CB8AC3E}">
        <p14:creationId xmlns:p14="http://schemas.microsoft.com/office/powerpoint/2010/main" val="1380757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purpose of Title l is to provide funds to “level the playing field” for students who are at a disadvantage in terms of reaching high levels of achievement due to poverty. Specifically, this program is designed to ensure that all children, in particular the lowest achieving children in the highest poverty schools, are given extra advantages to overcome hurdles that exist for them. </a:t>
            </a:r>
          </a:p>
          <a:p>
            <a:endParaRPr lang="en-US" dirty="0"/>
          </a:p>
          <a:p>
            <a:r>
              <a:rPr lang="en-US" dirty="0"/>
              <a:t>Research indicates that students impacted by poverty encounter instruction by unqualified teachers and paraprofessionals, ten to perform poorly on state assessments and lack parental involvement at higher rates than other students.  </a:t>
            </a:r>
          </a:p>
        </p:txBody>
      </p:sp>
      <p:sp>
        <p:nvSpPr>
          <p:cNvPr id="4" name="Slide Number Placeholder 3"/>
          <p:cNvSpPr>
            <a:spLocks noGrp="1"/>
          </p:cNvSpPr>
          <p:nvPr>
            <p:ph type="sldNum" sz="quarter" idx="10"/>
          </p:nvPr>
        </p:nvSpPr>
        <p:spPr/>
        <p:txBody>
          <a:bodyPr/>
          <a:lstStyle/>
          <a:p>
            <a:fld id="{BAD4BA02-4F4F-488E-9CC3-7E17994C0C89}" type="slidenum">
              <a:rPr lang="en-US" smtClean="0"/>
              <a:pPr/>
              <a:t>3</a:t>
            </a:fld>
            <a:endParaRPr lang="en-US"/>
          </a:p>
        </p:txBody>
      </p:sp>
    </p:spTree>
    <p:extLst>
      <p:ext uri="{BB962C8B-B14F-4D97-AF65-F5344CB8AC3E}">
        <p14:creationId xmlns:p14="http://schemas.microsoft.com/office/powerpoint/2010/main" val="3538070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US Department of Education receives an allocation from Congress which it passes on to each state based on the number of families living in poverty from the most recent census count. The Texas Education Agency then sends allocations to each school district based on the number of students in poverty families </a:t>
            </a:r>
            <a:r>
              <a:rPr lang="en-US" b="1" dirty="0"/>
              <a:t>residing</a:t>
            </a:r>
            <a:r>
              <a:rPr lang="en-US" b="0" dirty="0"/>
              <a:t>  in the district. In 2010-2011 EM-S ISD will receive stimulus funds to be used specifically in EM-S ISD’s Title l program. These stimulus funds are part of the American Recovery and Reinvestment Act. </a:t>
            </a:r>
          </a:p>
          <a:p>
            <a:endParaRPr lang="en-US" b="0" dirty="0"/>
          </a:p>
          <a:p>
            <a:r>
              <a:rPr lang="en-US" b="0" dirty="0"/>
              <a:t>Funds are reserved at the district level for parent involvement activities, homeless students, required travel and training, private school participation, and central salaries including a Parent Liaison. The remainder of the funds are sent to the campuses with greater than 40% free/reduced lunch </a:t>
            </a:r>
            <a:r>
              <a:rPr lang="en-US" b="0" dirty="0" err="1"/>
              <a:t>enrollment,based</a:t>
            </a:r>
            <a:r>
              <a:rPr lang="en-US" b="0" dirty="0"/>
              <a:t> on April 2010 counts. Campuses receive funds in rank order with the campus with the highest percentage getting the highest amount ( based on the number of students eligible for free/reduced lunch at that campus) with the lowest percentage getting the smallest amount per pupil. This formula, while complicated, is </a:t>
            </a:r>
            <a:r>
              <a:rPr lang="en-US" b="0" dirty="0" err="1"/>
              <a:t>prescibed</a:t>
            </a:r>
            <a:r>
              <a:rPr lang="en-US" b="0" dirty="0"/>
              <a:t> by law.  </a:t>
            </a:r>
            <a:endParaRPr lang="en-US" dirty="0"/>
          </a:p>
        </p:txBody>
      </p:sp>
      <p:sp>
        <p:nvSpPr>
          <p:cNvPr id="4" name="Slide Number Placeholder 3"/>
          <p:cNvSpPr>
            <a:spLocks noGrp="1"/>
          </p:cNvSpPr>
          <p:nvPr>
            <p:ph type="sldNum" sz="quarter" idx="10"/>
          </p:nvPr>
        </p:nvSpPr>
        <p:spPr/>
        <p:txBody>
          <a:bodyPr/>
          <a:lstStyle/>
          <a:p>
            <a:fld id="{BAD4BA02-4F4F-488E-9CC3-7E17994C0C89}" type="slidenum">
              <a:rPr lang="en-US" smtClean="0"/>
              <a:pPr/>
              <a:t>4</a:t>
            </a:fld>
            <a:endParaRPr lang="en-US"/>
          </a:p>
        </p:txBody>
      </p:sp>
    </p:spTree>
    <p:extLst>
      <p:ext uri="{BB962C8B-B14F-4D97-AF65-F5344CB8AC3E}">
        <p14:creationId xmlns:p14="http://schemas.microsoft.com/office/powerpoint/2010/main" val="2870059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year in Eagle Mountain –Saginaw ISD, 6 elementary campuses meet the criteria for participating as Title l Campuses-based on having at least 40% of the students eligible to receive free/reduced lunch. </a:t>
            </a:r>
          </a:p>
          <a:p>
            <a:endParaRPr lang="en-US" dirty="0"/>
          </a:p>
        </p:txBody>
      </p:sp>
      <p:sp>
        <p:nvSpPr>
          <p:cNvPr id="4" name="Slide Number Placeholder 3"/>
          <p:cNvSpPr>
            <a:spLocks noGrp="1"/>
          </p:cNvSpPr>
          <p:nvPr>
            <p:ph type="sldNum" sz="quarter" idx="10"/>
          </p:nvPr>
        </p:nvSpPr>
        <p:spPr/>
        <p:txBody>
          <a:bodyPr/>
          <a:lstStyle/>
          <a:p>
            <a:fld id="{BAD4BA02-4F4F-488E-9CC3-7E17994C0C89}" type="slidenum">
              <a:rPr lang="en-US" smtClean="0"/>
              <a:pPr/>
              <a:t>5</a:t>
            </a:fld>
            <a:endParaRPr lang="en-US"/>
          </a:p>
        </p:txBody>
      </p:sp>
    </p:spTree>
    <p:extLst>
      <p:ext uri="{BB962C8B-B14F-4D97-AF65-F5344CB8AC3E}">
        <p14:creationId xmlns:p14="http://schemas.microsoft.com/office/powerpoint/2010/main" val="3652650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Let’s look at the rules for using this money ( Review list.)</a:t>
            </a:r>
          </a:p>
        </p:txBody>
      </p:sp>
      <p:sp>
        <p:nvSpPr>
          <p:cNvPr id="4" name="Slide Number Placeholder 3"/>
          <p:cNvSpPr>
            <a:spLocks noGrp="1"/>
          </p:cNvSpPr>
          <p:nvPr>
            <p:ph type="sldNum" sz="quarter" idx="10"/>
          </p:nvPr>
        </p:nvSpPr>
        <p:spPr/>
        <p:txBody>
          <a:bodyPr/>
          <a:lstStyle/>
          <a:p>
            <a:fld id="{BAD4BA02-4F4F-488E-9CC3-7E17994C0C89}" type="slidenum">
              <a:rPr lang="en-US" smtClean="0"/>
              <a:pPr/>
              <a:t>7</a:t>
            </a:fld>
            <a:endParaRPr lang="en-US"/>
          </a:p>
        </p:txBody>
      </p:sp>
    </p:spTree>
    <p:extLst>
      <p:ext uri="{BB962C8B-B14F-4D97-AF65-F5344CB8AC3E}">
        <p14:creationId xmlns:p14="http://schemas.microsoft.com/office/powerpoint/2010/main" val="827836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Although every campus will develop its own individual plan for Title l services, the first steps are the same ( Review list.) </a:t>
            </a:r>
          </a:p>
        </p:txBody>
      </p:sp>
      <p:sp>
        <p:nvSpPr>
          <p:cNvPr id="4" name="Slide Number Placeholder 3"/>
          <p:cNvSpPr>
            <a:spLocks noGrp="1"/>
          </p:cNvSpPr>
          <p:nvPr>
            <p:ph type="sldNum" sz="quarter" idx="10"/>
          </p:nvPr>
        </p:nvSpPr>
        <p:spPr/>
        <p:txBody>
          <a:bodyPr/>
          <a:lstStyle/>
          <a:p>
            <a:fld id="{BAD4BA02-4F4F-488E-9CC3-7E17994C0C89}" type="slidenum">
              <a:rPr lang="en-US" smtClean="0"/>
              <a:pPr/>
              <a:t>8</a:t>
            </a:fld>
            <a:endParaRPr lang="en-US"/>
          </a:p>
        </p:txBody>
      </p:sp>
    </p:spTree>
    <p:extLst>
      <p:ext uri="{BB962C8B-B14F-4D97-AF65-F5344CB8AC3E}">
        <p14:creationId xmlns:p14="http://schemas.microsoft.com/office/powerpoint/2010/main" val="924812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Perhaps the most significant Title l requirements are in the area of parent involvement. </a:t>
            </a:r>
          </a:p>
          <a:p>
            <a:endParaRPr lang="en-US" dirty="0"/>
          </a:p>
          <a:p>
            <a:r>
              <a:rPr lang="en-US" dirty="0"/>
              <a:t>Title l requires the campus to engage parents in the following ways(Review list.) </a:t>
            </a:r>
          </a:p>
        </p:txBody>
      </p:sp>
      <p:sp>
        <p:nvSpPr>
          <p:cNvPr id="4" name="Slide Number Placeholder 3"/>
          <p:cNvSpPr>
            <a:spLocks noGrp="1"/>
          </p:cNvSpPr>
          <p:nvPr>
            <p:ph type="sldNum" sz="quarter" idx="10"/>
          </p:nvPr>
        </p:nvSpPr>
        <p:spPr/>
        <p:txBody>
          <a:bodyPr/>
          <a:lstStyle/>
          <a:p>
            <a:fld id="{BAD4BA02-4F4F-488E-9CC3-7E17994C0C89}" type="slidenum">
              <a:rPr lang="en-US" smtClean="0"/>
              <a:pPr/>
              <a:t>9</a:t>
            </a:fld>
            <a:endParaRPr lang="en-US"/>
          </a:p>
        </p:txBody>
      </p:sp>
    </p:spTree>
    <p:extLst>
      <p:ext uri="{BB962C8B-B14F-4D97-AF65-F5344CB8AC3E}">
        <p14:creationId xmlns:p14="http://schemas.microsoft.com/office/powerpoint/2010/main" val="2399494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Yes, there are strings! ( Review list.)</a:t>
            </a:r>
          </a:p>
          <a:p>
            <a:endParaRPr lang="en-US" dirty="0"/>
          </a:p>
          <a:p>
            <a:r>
              <a:rPr lang="en-US" dirty="0"/>
              <a:t>Title l requires the campus to prove that a plan worked! That means that student achievement must increase every year. </a:t>
            </a:r>
          </a:p>
          <a:p>
            <a:endParaRPr lang="en-US" dirty="0"/>
          </a:p>
          <a:p>
            <a:r>
              <a:rPr lang="en-US" dirty="0"/>
              <a:t>We have talked about the requirements of the school parent compact, the parent’s right to know professional qualifications of staff, and the parent involvement policy. </a:t>
            </a:r>
          </a:p>
          <a:p>
            <a:endParaRPr lang="en-US" dirty="0"/>
          </a:p>
          <a:p>
            <a:r>
              <a:rPr lang="en-US" dirty="0"/>
              <a:t>NCLB directs its attention to ensuring that all teachers in core academic subjects are highly qualified. Title l puts an additional requirement that paraprofessionals must have a high school diploma or its equivalent, </a:t>
            </a:r>
            <a:r>
              <a:rPr lang="en-US" b="1" dirty="0"/>
              <a:t>plus</a:t>
            </a:r>
            <a:r>
              <a:rPr lang="en-US" b="0" dirty="0"/>
              <a:t> 2 years of college (48 hours) </a:t>
            </a:r>
            <a:r>
              <a:rPr lang="en-US" b="1" dirty="0"/>
              <a:t>or</a:t>
            </a:r>
            <a:r>
              <a:rPr lang="en-US" b="0" dirty="0"/>
              <a:t> an Associate’s degree or pass a rigorous written test demonstrating that they are able to help students complete school work. </a:t>
            </a:r>
          </a:p>
          <a:p>
            <a:endParaRPr lang="en-US" b="0" dirty="0"/>
          </a:p>
        </p:txBody>
      </p:sp>
      <p:sp>
        <p:nvSpPr>
          <p:cNvPr id="4" name="Slide Number Placeholder 3"/>
          <p:cNvSpPr>
            <a:spLocks noGrp="1"/>
          </p:cNvSpPr>
          <p:nvPr>
            <p:ph type="sldNum" sz="quarter" idx="10"/>
          </p:nvPr>
        </p:nvSpPr>
        <p:spPr/>
        <p:txBody>
          <a:bodyPr/>
          <a:lstStyle/>
          <a:p>
            <a:fld id="{BAD4BA02-4F4F-488E-9CC3-7E17994C0C89}" type="slidenum">
              <a:rPr lang="en-US" smtClean="0"/>
              <a:pPr/>
              <a:t>10</a:t>
            </a:fld>
            <a:endParaRPr lang="en-US"/>
          </a:p>
        </p:txBody>
      </p:sp>
    </p:spTree>
    <p:extLst>
      <p:ext uri="{BB962C8B-B14F-4D97-AF65-F5344CB8AC3E}">
        <p14:creationId xmlns:p14="http://schemas.microsoft.com/office/powerpoint/2010/main" val="11888027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6/2/2022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6/2/2022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6/2/2022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6/2/2022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6/2/2022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696200" cy="1905000"/>
          </a:xfrm>
        </p:spPr>
        <p:txBody>
          <a:bodyPr>
            <a:normAutofit/>
          </a:bodyPr>
          <a:lstStyle/>
          <a:p>
            <a:r>
              <a:rPr lang="en-US" sz="6000" dirty="0"/>
              <a:t>    Welcome to  </a:t>
            </a:r>
          </a:p>
        </p:txBody>
      </p:sp>
      <p:sp>
        <p:nvSpPr>
          <p:cNvPr id="3" name="Subtitle 2"/>
          <p:cNvSpPr>
            <a:spLocks noGrp="1"/>
          </p:cNvSpPr>
          <p:nvPr>
            <p:ph type="subTitle" idx="1"/>
          </p:nvPr>
        </p:nvSpPr>
        <p:spPr/>
        <p:txBody>
          <a:bodyPr>
            <a:noAutofit/>
          </a:bodyPr>
          <a:lstStyle/>
          <a:p>
            <a:r>
              <a:rPr lang="en-US" sz="3600" dirty="0">
                <a:latin typeface="Andale Sans" pitchFamily="34" charset="0"/>
              </a:rPr>
              <a:t>TITLE I</a:t>
            </a:r>
          </a:p>
          <a:p>
            <a:r>
              <a:rPr lang="en-US" sz="3600" dirty="0">
                <a:latin typeface="Andale Sans" pitchFamily="34" charset="0"/>
              </a:rPr>
              <a:t>2022-2023</a:t>
            </a:r>
          </a:p>
        </p:txBody>
      </p:sp>
      <p:pic>
        <p:nvPicPr>
          <p:cNvPr id="1026"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63" y="4763"/>
            <a:ext cx="2857500" cy="1019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900" dirty="0"/>
              <a:t>Increased documentation requirements</a:t>
            </a:r>
          </a:p>
          <a:p>
            <a:endParaRPr lang="en-US" sz="2900" dirty="0"/>
          </a:p>
          <a:p>
            <a:r>
              <a:rPr lang="en-US" sz="2900" dirty="0"/>
              <a:t>Providing parents notice of “right to know”</a:t>
            </a:r>
          </a:p>
          <a:p>
            <a:endParaRPr lang="en-US" sz="2900" dirty="0"/>
          </a:p>
          <a:p>
            <a:r>
              <a:rPr lang="en-US" sz="2900" dirty="0"/>
              <a:t>Utilizing school – parent compact and parent involvement policy</a:t>
            </a:r>
          </a:p>
          <a:p>
            <a:endParaRPr lang="en-US" sz="2900" dirty="0"/>
          </a:p>
          <a:p>
            <a:r>
              <a:rPr lang="en-US" sz="2900" dirty="0"/>
              <a:t>Hiring highly qualified staff, including paraprofessionals.</a:t>
            </a:r>
          </a:p>
        </p:txBody>
      </p:sp>
      <p:sp>
        <p:nvSpPr>
          <p:cNvPr id="3" name="Title 2"/>
          <p:cNvSpPr>
            <a:spLocks noGrp="1"/>
          </p:cNvSpPr>
          <p:nvPr>
            <p:ph type="title"/>
          </p:nvPr>
        </p:nvSpPr>
        <p:spPr/>
        <p:txBody>
          <a:bodyPr>
            <a:normAutofit/>
          </a:bodyPr>
          <a:lstStyle/>
          <a:p>
            <a:pPr algn="ctr"/>
            <a:r>
              <a:rPr lang="en-US" sz="4400" dirty="0"/>
              <a:t>Are there strings?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Get involved!</a:t>
            </a:r>
          </a:p>
          <a:p>
            <a:r>
              <a:rPr lang="en-US" dirty="0"/>
              <a:t>Spread the good news!</a:t>
            </a:r>
          </a:p>
          <a:p>
            <a:r>
              <a:rPr lang="en-US" dirty="0"/>
              <a:t>Stay focused on the targets for improvement</a:t>
            </a:r>
          </a:p>
          <a:p>
            <a:r>
              <a:rPr lang="en-US" dirty="0"/>
              <a:t>Participate in planning and evaluating Title I efforts</a:t>
            </a:r>
          </a:p>
          <a:p>
            <a:r>
              <a:rPr lang="en-US" dirty="0"/>
              <a:t>Encourage families to complete free/reduced lunch forms</a:t>
            </a:r>
          </a:p>
        </p:txBody>
      </p:sp>
      <p:sp>
        <p:nvSpPr>
          <p:cNvPr id="3" name="Title 2"/>
          <p:cNvSpPr>
            <a:spLocks noGrp="1"/>
          </p:cNvSpPr>
          <p:nvPr>
            <p:ph type="title"/>
          </p:nvPr>
        </p:nvSpPr>
        <p:spPr/>
        <p:txBody>
          <a:bodyPr>
            <a:normAutofit/>
          </a:bodyPr>
          <a:lstStyle/>
          <a:p>
            <a:pPr algn="ctr"/>
            <a:r>
              <a:rPr lang="en-US" sz="4800" dirty="0"/>
              <a:t>How can I help?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67000"/>
            <a:ext cx="8229600" cy="3340291"/>
          </a:xfrm>
        </p:spPr>
        <p:txBody>
          <a:bodyPr/>
          <a:lstStyle/>
          <a:p>
            <a:r>
              <a:rPr lang="en-US" dirty="0"/>
              <a:t>Elementary and Secondary Education Act of 1965</a:t>
            </a:r>
          </a:p>
          <a:p>
            <a:endParaRPr lang="en-US" dirty="0"/>
          </a:p>
          <a:p>
            <a:r>
              <a:rPr lang="en-US" dirty="0"/>
              <a:t>No Child Left Behind Legislation of 2002</a:t>
            </a:r>
          </a:p>
        </p:txBody>
      </p:sp>
      <p:sp>
        <p:nvSpPr>
          <p:cNvPr id="3" name="Title 2"/>
          <p:cNvSpPr>
            <a:spLocks noGrp="1"/>
          </p:cNvSpPr>
          <p:nvPr>
            <p:ph type="title"/>
          </p:nvPr>
        </p:nvSpPr>
        <p:spPr>
          <a:xfrm>
            <a:off x="457200" y="274638"/>
            <a:ext cx="8229600" cy="1630362"/>
          </a:xfrm>
        </p:spPr>
        <p:txBody>
          <a:bodyPr>
            <a:noAutofit/>
          </a:bodyPr>
          <a:lstStyle/>
          <a:p>
            <a:pPr algn="ctr"/>
            <a:r>
              <a:rPr lang="en-US" sz="5400" dirty="0"/>
              <a:t>What is the legal framework for Title 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To ensure that all children, particularly low achieving children in the highest poverty schools:</a:t>
            </a:r>
          </a:p>
          <a:p>
            <a:endParaRPr lang="en-US" dirty="0"/>
          </a:p>
          <a:p>
            <a:pPr>
              <a:buFont typeface="Arial" pitchFamily="34" charset="0"/>
              <a:buChar char="•"/>
            </a:pPr>
            <a:r>
              <a:rPr lang="en-US" dirty="0"/>
              <a:t>Have a fair, equal, and significant opportunity to obtain a high-quality education, and</a:t>
            </a:r>
          </a:p>
          <a:p>
            <a:pPr>
              <a:buFont typeface="Arial" pitchFamily="34" charset="0"/>
              <a:buChar char="•"/>
            </a:pPr>
            <a:endParaRPr lang="en-US" dirty="0"/>
          </a:p>
          <a:p>
            <a:pPr>
              <a:buFont typeface="Arial" pitchFamily="34" charset="0"/>
              <a:buChar char="•"/>
            </a:pPr>
            <a:r>
              <a:rPr lang="en-US" dirty="0"/>
              <a:t>Reach proficiency on challenging state academic standards and state assessments.</a:t>
            </a:r>
          </a:p>
        </p:txBody>
      </p:sp>
      <p:sp>
        <p:nvSpPr>
          <p:cNvPr id="3" name="Title 2"/>
          <p:cNvSpPr>
            <a:spLocks noGrp="1"/>
          </p:cNvSpPr>
          <p:nvPr>
            <p:ph type="title"/>
          </p:nvPr>
        </p:nvSpPr>
        <p:spPr/>
        <p:txBody>
          <a:bodyPr/>
          <a:lstStyle/>
          <a:p>
            <a:pPr algn="ctr"/>
            <a:r>
              <a:rPr lang="en-US" dirty="0"/>
              <a:t>What is the purpose of Title 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09212723"/>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normAutofit fontScale="90000"/>
          </a:bodyPr>
          <a:lstStyle/>
          <a:p>
            <a:pPr algn="ctr"/>
            <a:r>
              <a:rPr lang="en-US" dirty="0"/>
              <a:t>How do Title I funds find </a:t>
            </a:r>
            <a:br>
              <a:rPr lang="en-US" dirty="0"/>
            </a:br>
            <a:r>
              <a:rPr lang="en-US" dirty="0"/>
              <a:t>Eagle Mountain – Saginaw ISD?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Bryson Elementary</a:t>
            </a:r>
          </a:p>
          <a:p>
            <a:r>
              <a:rPr lang="en-US" dirty="0"/>
              <a:t>Chisholm Ridge Elementary</a:t>
            </a:r>
          </a:p>
          <a:p>
            <a:r>
              <a:rPr lang="en-US" dirty="0"/>
              <a:t>Dozier Elementary</a:t>
            </a:r>
          </a:p>
          <a:p>
            <a:r>
              <a:rPr lang="en-US" dirty="0"/>
              <a:t>Elkins Elementary</a:t>
            </a:r>
          </a:p>
          <a:p>
            <a:r>
              <a:rPr lang="en-US" dirty="0"/>
              <a:t>Greenfield Elementary</a:t>
            </a:r>
          </a:p>
          <a:p>
            <a:r>
              <a:rPr lang="en-US" dirty="0"/>
              <a:t>L. A </a:t>
            </a:r>
            <a:r>
              <a:rPr lang="en-US" dirty="0" err="1"/>
              <a:t>Gililland</a:t>
            </a:r>
            <a:r>
              <a:rPr lang="en-US" dirty="0"/>
              <a:t> Elementary</a:t>
            </a:r>
          </a:p>
          <a:p>
            <a:r>
              <a:rPr lang="en-US" dirty="0"/>
              <a:t>High Country Elementary</a:t>
            </a:r>
          </a:p>
          <a:p>
            <a:r>
              <a:rPr lang="en-US" dirty="0"/>
              <a:t>Northbrook Elementary</a:t>
            </a:r>
          </a:p>
          <a:p>
            <a:r>
              <a:rPr lang="en-US" dirty="0"/>
              <a:t>Parkview Elementary</a:t>
            </a:r>
          </a:p>
          <a:p>
            <a:r>
              <a:rPr lang="en-US" dirty="0"/>
              <a:t>Remington Point Elementary</a:t>
            </a:r>
          </a:p>
          <a:p>
            <a:r>
              <a:rPr lang="en-US" dirty="0"/>
              <a:t>Saginaw Elementary</a:t>
            </a:r>
          </a:p>
          <a:p>
            <a:r>
              <a:rPr lang="en-US" dirty="0"/>
              <a:t>Willow Creek</a:t>
            </a:r>
          </a:p>
        </p:txBody>
      </p:sp>
      <p:sp>
        <p:nvSpPr>
          <p:cNvPr id="3" name="Title 2"/>
          <p:cNvSpPr>
            <a:spLocks noGrp="1"/>
          </p:cNvSpPr>
          <p:nvPr>
            <p:ph type="title"/>
          </p:nvPr>
        </p:nvSpPr>
        <p:spPr/>
        <p:txBody>
          <a:bodyPr>
            <a:normAutofit fontScale="90000"/>
          </a:bodyPr>
          <a:lstStyle/>
          <a:p>
            <a:r>
              <a:rPr lang="en-US" dirty="0"/>
              <a:t>Title I Campuses – 2022 - 2023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dirty="0"/>
              <a:t>Title I Reading Coaches</a:t>
            </a:r>
          </a:p>
          <a:p>
            <a:endParaRPr lang="en-US" dirty="0"/>
          </a:p>
          <a:p>
            <a:r>
              <a:rPr lang="en-US" dirty="0"/>
              <a:t>Title I/Compensatory Math Teacher</a:t>
            </a:r>
          </a:p>
          <a:p>
            <a:endParaRPr lang="en-US" dirty="0"/>
          </a:p>
          <a:p>
            <a:r>
              <a:rPr lang="en-US" dirty="0"/>
              <a:t>Title I Math Coaches</a:t>
            </a:r>
          </a:p>
          <a:p>
            <a:endParaRPr lang="en-US" dirty="0"/>
          </a:p>
        </p:txBody>
      </p:sp>
      <p:sp>
        <p:nvSpPr>
          <p:cNvPr id="3" name="Title 2"/>
          <p:cNvSpPr>
            <a:spLocks noGrp="1"/>
          </p:cNvSpPr>
          <p:nvPr>
            <p:ph type="title"/>
          </p:nvPr>
        </p:nvSpPr>
        <p:spPr/>
        <p:txBody>
          <a:bodyPr>
            <a:normAutofit fontScale="90000"/>
          </a:bodyPr>
          <a:lstStyle/>
          <a:p>
            <a:r>
              <a:rPr lang="en-US" dirty="0"/>
              <a:t>What do Title I funds mean to us at Title I Schools?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Meet purpose of Title I</a:t>
            </a:r>
          </a:p>
          <a:p>
            <a:r>
              <a:rPr lang="en-US" dirty="0"/>
              <a:t>Must be incorporated into campus plan</a:t>
            </a:r>
          </a:p>
          <a:p>
            <a:r>
              <a:rPr lang="en-US" dirty="0"/>
              <a:t>Provide instruction by highly qualified teachers and paraprofessionals</a:t>
            </a:r>
          </a:p>
          <a:p>
            <a:r>
              <a:rPr lang="en-US" dirty="0"/>
              <a:t>Provide professional learning for teachers, principals, paraprofessionals and parents.</a:t>
            </a:r>
          </a:p>
          <a:p>
            <a:r>
              <a:rPr lang="en-US" dirty="0"/>
              <a:t>Coordinate with other programs.</a:t>
            </a:r>
          </a:p>
          <a:p>
            <a:r>
              <a:rPr lang="en-US" dirty="0"/>
              <a:t>Supplement, not supplant other efforts.</a:t>
            </a:r>
          </a:p>
          <a:p>
            <a:r>
              <a:rPr lang="en-US" dirty="0"/>
              <a:t>Use research based effective methods and strategies.</a:t>
            </a:r>
          </a:p>
        </p:txBody>
      </p:sp>
      <p:sp>
        <p:nvSpPr>
          <p:cNvPr id="3" name="Title 2"/>
          <p:cNvSpPr>
            <a:spLocks noGrp="1"/>
          </p:cNvSpPr>
          <p:nvPr>
            <p:ph type="title"/>
          </p:nvPr>
        </p:nvSpPr>
        <p:spPr/>
        <p:txBody>
          <a:bodyPr/>
          <a:lstStyle/>
          <a:p>
            <a:pPr algn="ctr"/>
            <a:r>
              <a:rPr lang="en-US" dirty="0"/>
              <a:t>How can we use this money?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dirty="0"/>
              <a:t>Start with an analysis of student achievement data (Comprehensive Needs Assessment)</a:t>
            </a:r>
          </a:p>
          <a:p>
            <a:r>
              <a:rPr lang="en-US" dirty="0"/>
              <a:t>Target the student group most in need of support</a:t>
            </a:r>
          </a:p>
          <a:p>
            <a:r>
              <a:rPr lang="en-US" dirty="0"/>
              <a:t>Explore the possibilities within budget guidelines</a:t>
            </a:r>
          </a:p>
          <a:p>
            <a:r>
              <a:rPr lang="en-US" dirty="0"/>
              <a:t>Involve parents and staff in decision making through the CPAC: Campus Planning and Action Committee.</a:t>
            </a:r>
          </a:p>
        </p:txBody>
      </p:sp>
      <p:sp>
        <p:nvSpPr>
          <p:cNvPr id="3" name="Title 2"/>
          <p:cNvSpPr>
            <a:spLocks noGrp="1"/>
          </p:cNvSpPr>
          <p:nvPr>
            <p:ph type="title"/>
          </p:nvPr>
        </p:nvSpPr>
        <p:spPr/>
        <p:txBody>
          <a:bodyPr>
            <a:normAutofit/>
          </a:bodyPr>
          <a:lstStyle/>
          <a:p>
            <a:pPr algn="ctr"/>
            <a:r>
              <a:rPr lang="en-US" sz="4500" dirty="0"/>
              <a:t>How do we get started?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Conduct annual Title I meeting</a:t>
            </a:r>
          </a:p>
          <a:p>
            <a:r>
              <a:rPr lang="en-US" dirty="0"/>
              <a:t>Planning and review of Title I program</a:t>
            </a:r>
          </a:p>
          <a:p>
            <a:r>
              <a:rPr lang="en-US" dirty="0"/>
              <a:t>Provide information in home language for most students</a:t>
            </a:r>
          </a:p>
          <a:p>
            <a:r>
              <a:rPr lang="en-US" dirty="0"/>
              <a:t>Provide information about qualifications of staff</a:t>
            </a:r>
          </a:p>
          <a:p>
            <a:r>
              <a:rPr lang="en-US" dirty="0"/>
              <a:t>Develop a school/student/parent compact</a:t>
            </a:r>
          </a:p>
          <a:p>
            <a:r>
              <a:rPr lang="en-US" dirty="0"/>
              <a:t>Review our campus parent involvement policy</a:t>
            </a:r>
          </a:p>
        </p:txBody>
      </p:sp>
      <p:sp>
        <p:nvSpPr>
          <p:cNvPr id="3" name="Title 2"/>
          <p:cNvSpPr>
            <a:spLocks noGrp="1"/>
          </p:cNvSpPr>
          <p:nvPr>
            <p:ph type="title"/>
          </p:nvPr>
        </p:nvSpPr>
        <p:spPr/>
        <p:txBody>
          <a:bodyPr>
            <a:normAutofit/>
          </a:bodyPr>
          <a:lstStyle/>
          <a:p>
            <a:pPr algn="ctr"/>
            <a:r>
              <a:rPr lang="en-US" sz="4300" dirty="0"/>
              <a:t>How do we involve parents?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TotalTime>
  <Words>1076</Words>
  <Application>Microsoft Office PowerPoint</Application>
  <PresentationFormat>On-screen Show (4:3)</PresentationFormat>
  <Paragraphs>111</Paragraphs>
  <Slides>11</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Andale Sans</vt:lpstr>
      <vt:lpstr>Arial</vt:lpstr>
      <vt:lpstr>Calibri</vt:lpstr>
      <vt:lpstr>Lucida Sans Unicode</vt:lpstr>
      <vt:lpstr>Verdana</vt:lpstr>
      <vt:lpstr>Wingdings 2</vt:lpstr>
      <vt:lpstr>Wingdings 3</vt:lpstr>
      <vt:lpstr>Concourse</vt:lpstr>
      <vt:lpstr>    Welcome to  </vt:lpstr>
      <vt:lpstr>What is the legal framework for Title I?</vt:lpstr>
      <vt:lpstr>What is the purpose of Title I?</vt:lpstr>
      <vt:lpstr>How do Title I funds find  Eagle Mountain – Saginaw ISD?</vt:lpstr>
      <vt:lpstr>Title I Campuses – 2022 - 2023</vt:lpstr>
      <vt:lpstr>What do Title I funds mean to us at Title I Schools?</vt:lpstr>
      <vt:lpstr>How can we use this money?</vt:lpstr>
      <vt:lpstr>How do we get started?</vt:lpstr>
      <vt:lpstr>How do we involve parents?</vt:lpstr>
      <vt:lpstr>Are there strings?</vt:lpstr>
      <vt:lpstr>How can I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dc:title>
  <dc:creator>Shelli Cantrell</dc:creator>
  <cp:lastModifiedBy>Shelli Cantrell</cp:lastModifiedBy>
  <cp:revision>33</cp:revision>
  <dcterms:created xsi:type="dcterms:W3CDTF">2006-08-16T00:00:00Z</dcterms:created>
  <dcterms:modified xsi:type="dcterms:W3CDTF">2022-06-02T21:28:14Z</dcterms:modified>
</cp:coreProperties>
</file>